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5" r:id="rId4"/>
    <p:sldId id="259" r:id="rId5"/>
    <p:sldId id="260" r:id="rId6"/>
    <p:sldId id="262" r:id="rId7"/>
    <p:sldId id="261" r:id="rId8"/>
    <p:sldId id="263" r:id="rId9"/>
    <p:sldId id="257" r:id="rId10"/>
    <p:sldId id="264"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A867A-1EA0-41DC-AFE6-2742C0176CCA}" v="27" dt="2024-04-04T17:01:12.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373"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397416D-B94B-4885-8EE8-5C74EEEF2AF8}" type="datetimeFigureOut">
              <a:rPr lang="en-US" smtClean="0"/>
              <a:t>4/4/2024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AFC4265-AD3D-4818-9CD0-6DF3ED25032E}" type="slidenum">
              <a:rPr lang="en-US" smtClean="0"/>
              <a:t>‹#›</a:t>
            </a:fld>
            <a:endParaRPr lang="en-US"/>
          </a:p>
        </p:txBody>
      </p:sp>
    </p:spTree>
    <p:extLst>
      <p:ext uri="{BB962C8B-B14F-4D97-AF65-F5344CB8AC3E}">
        <p14:creationId xmlns:p14="http://schemas.microsoft.com/office/powerpoint/2010/main" val="175207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C4265-AD3D-4818-9CD0-6DF3ED25032E}" type="slidenum">
              <a:rPr lang="en-US" smtClean="0"/>
              <a:t>1</a:t>
            </a:fld>
            <a:endParaRPr lang="en-US"/>
          </a:p>
        </p:txBody>
      </p:sp>
    </p:spTree>
    <p:extLst>
      <p:ext uri="{BB962C8B-B14F-4D97-AF65-F5344CB8AC3E}">
        <p14:creationId xmlns:p14="http://schemas.microsoft.com/office/powerpoint/2010/main" val="347935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C4265-AD3D-4818-9CD0-6DF3ED25032E}" type="slidenum">
              <a:rPr lang="en-US" smtClean="0"/>
              <a:t>10</a:t>
            </a:fld>
            <a:endParaRPr lang="en-US"/>
          </a:p>
        </p:txBody>
      </p:sp>
    </p:spTree>
    <p:extLst>
      <p:ext uri="{BB962C8B-B14F-4D97-AF65-F5344CB8AC3E}">
        <p14:creationId xmlns:p14="http://schemas.microsoft.com/office/powerpoint/2010/main" val="290946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C4265-AD3D-4818-9CD0-6DF3ED25032E}" type="slidenum">
              <a:rPr lang="en-US" smtClean="0"/>
              <a:t>2</a:t>
            </a:fld>
            <a:endParaRPr lang="en-US"/>
          </a:p>
        </p:txBody>
      </p:sp>
    </p:spTree>
    <p:extLst>
      <p:ext uri="{BB962C8B-B14F-4D97-AF65-F5344CB8AC3E}">
        <p14:creationId xmlns:p14="http://schemas.microsoft.com/office/powerpoint/2010/main" val="141139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FC4265-AD3D-4818-9CD0-6DF3ED25032E}" type="slidenum">
              <a:rPr lang="en-US" smtClean="0"/>
              <a:t>3</a:t>
            </a:fld>
            <a:endParaRPr lang="en-US"/>
          </a:p>
        </p:txBody>
      </p:sp>
    </p:spTree>
    <p:extLst>
      <p:ext uri="{BB962C8B-B14F-4D97-AF65-F5344CB8AC3E}">
        <p14:creationId xmlns:p14="http://schemas.microsoft.com/office/powerpoint/2010/main" val="172513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C4265-AD3D-4818-9CD0-6DF3ED25032E}" type="slidenum">
              <a:rPr lang="en-US" smtClean="0"/>
              <a:t>4</a:t>
            </a:fld>
            <a:endParaRPr lang="en-US"/>
          </a:p>
        </p:txBody>
      </p:sp>
    </p:spTree>
    <p:extLst>
      <p:ext uri="{BB962C8B-B14F-4D97-AF65-F5344CB8AC3E}">
        <p14:creationId xmlns:p14="http://schemas.microsoft.com/office/powerpoint/2010/main" val="283333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C4265-AD3D-4818-9CD0-6DF3ED25032E}" type="slidenum">
              <a:rPr lang="en-US" smtClean="0"/>
              <a:t>5</a:t>
            </a:fld>
            <a:endParaRPr lang="en-US"/>
          </a:p>
        </p:txBody>
      </p:sp>
    </p:spTree>
    <p:extLst>
      <p:ext uri="{BB962C8B-B14F-4D97-AF65-F5344CB8AC3E}">
        <p14:creationId xmlns:p14="http://schemas.microsoft.com/office/powerpoint/2010/main" val="217660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C4265-AD3D-4818-9CD0-6DF3ED25032E}" type="slidenum">
              <a:rPr lang="en-US" smtClean="0"/>
              <a:t>6</a:t>
            </a:fld>
            <a:endParaRPr lang="en-US"/>
          </a:p>
        </p:txBody>
      </p:sp>
    </p:spTree>
    <p:extLst>
      <p:ext uri="{BB962C8B-B14F-4D97-AF65-F5344CB8AC3E}">
        <p14:creationId xmlns:p14="http://schemas.microsoft.com/office/powerpoint/2010/main" val="365031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C4265-AD3D-4818-9CD0-6DF3ED25032E}" type="slidenum">
              <a:rPr lang="en-US" smtClean="0"/>
              <a:t>7</a:t>
            </a:fld>
            <a:endParaRPr lang="en-US"/>
          </a:p>
        </p:txBody>
      </p:sp>
    </p:spTree>
    <p:extLst>
      <p:ext uri="{BB962C8B-B14F-4D97-AF65-F5344CB8AC3E}">
        <p14:creationId xmlns:p14="http://schemas.microsoft.com/office/powerpoint/2010/main" val="371910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endParaRPr lang="en-CA" dirty="0"/>
          </a:p>
          <a:p>
            <a:endParaRPr lang="en-CA" dirty="0"/>
          </a:p>
          <a:p>
            <a:endParaRPr lang="en-US" dirty="0"/>
          </a:p>
        </p:txBody>
      </p:sp>
      <p:sp>
        <p:nvSpPr>
          <p:cNvPr id="4" name="Slide Number Placeholder 3"/>
          <p:cNvSpPr>
            <a:spLocks noGrp="1"/>
          </p:cNvSpPr>
          <p:nvPr>
            <p:ph type="sldNum" sz="quarter" idx="5"/>
          </p:nvPr>
        </p:nvSpPr>
        <p:spPr/>
        <p:txBody>
          <a:bodyPr/>
          <a:lstStyle/>
          <a:p>
            <a:fld id="{CAFC4265-AD3D-4818-9CD0-6DF3ED25032E}" type="slidenum">
              <a:rPr lang="en-US" smtClean="0"/>
              <a:t>8</a:t>
            </a:fld>
            <a:endParaRPr lang="en-US"/>
          </a:p>
        </p:txBody>
      </p:sp>
    </p:spTree>
    <p:extLst>
      <p:ext uri="{BB962C8B-B14F-4D97-AF65-F5344CB8AC3E}">
        <p14:creationId xmlns:p14="http://schemas.microsoft.com/office/powerpoint/2010/main" val="415787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CA" dirty="0"/>
          </a:p>
        </p:txBody>
      </p:sp>
      <p:sp>
        <p:nvSpPr>
          <p:cNvPr id="4" name="Slide Number Placeholder 3"/>
          <p:cNvSpPr>
            <a:spLocks noGrp="1"/>
          </p:cNvSpPr>
          <p:nvPr>
            <p:ph type="sldNum" sz="quarter" idx="5"/>
          </p:nvPr>
        </p:nvSpPr>
        <p:spPr/>
        <p:txBody>
          <a:bodyPr/>
          <a:lstStyle/>
          <a:p>
            <a:fld id="{CAFC4265-AD3D-4818-9CD0-6DF3ED25032E}" type="slidenum">
              <a:rPr lang="en-US" smtClean="0"/>
              <a:t>9</a:t>
            </a:fld>
            <a:endParaRPr lang="en-US"/>
          </a:p>
        </p:txBody>
      </p:sp>
    </p:spTree>
    <p:extLst>
      <p:ext uri="{BB962C8B-B14F-4D97-AF65-F5344CB8AC3E}">
        <p14:creationId xmlns:p14="http://schemas.microsoft.com/office/powerpoint/2010/main" val="172972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3C2F-5B8B-A954-2464-F618C2040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93DA97-267C-8C65-C253-C68129E90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D0F1C6-71EF-2A64-23E7-3830D7D22715}"/>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5" name="Footer Placeholder 4">
            <a:extLst>
              <a:ext uri="{FF2B5EF4-FFF2-40B4-BE49-F238E27FC236}">
                <a16:creationId xmlns:a16="http://schemas.microsoft.com/office/drawing/2014/main" id="{A0C7F6A4-C3DA-0798-2371-4DB5400C1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5397C-F50A-7F9E-3388-B41E67AB0CA8}"/>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411409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33F9-90F7-9295-4335-55590AC08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CBC7E-1EEB-809C-C8A8-1B8A3A00A1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98C43-574B-CB00-0289-A47E0A9DFBB8}"/>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5" name="Footer Placeholder 4">
            <a:extLst>
              <a:ext uri="{FF2B5EF4-FFF2-40B4-BE49-F238E27FC236}">
                <a16:creationId xmlns:a16="http://schemas.microsoft.com/office/drawing/2014/main" id="{B8F58961-DFBB-AD3B-C829-559F91989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2925C-84A4-51D4-C4D2-43F0318D8108}"/>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52888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BDBCF-6E50-18D7-8650-DCF84D41C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A45050-F0E1-570C-80EA-AB7C5F6A3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82C32-707E-5A27-79EF-653CEBFD79CE}"/>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5" name="Footer Placeholder 4">
            <a:extLst>
              <a:ext uri="{FF2B5EF4-FFF2-40B4-BE49-F238E27FC236}">
                <a16:creationId xmlns:a16="http://schemas.microsoft.com/office/drawing/2014/main" id="{36D51471-FD01-B499-2094-A98657402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E6A07-8F39-105D-CF11-0039C2E0F3E4}"/>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386124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184F-5F3C-CAF9-2F6A-0A098162F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1E652-228C-15BD-0D40-995673BA0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C0E3-401B-78D7-982D-3F1F43D7FD23}"/>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5" name="Footer Placeholder 4">
            <a:extLst>
              <a:ext uri="{FF2B5EF4-FFF2-40B4-BE49-F238E27FC236}">
                <a16:creationId xmlns:a16="http://schemas.microsoft.com/office/drawing/2014/main" id="{B871DB91-64C2-743B-F545-2CCAB7BD9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4EDEA-309D-C428-ABBE-CA8FF96DB140}"/>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390722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B89E-21FB-B648-5EE0-1191FA47E9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751EE-0AD7-5F0C-ECF8-533485CE1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B10511-6595-399A-6FF2-0246859F7A6A}"/>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5" name="Footer Placeholder 4">
            <a:extLst>
              <a:ext uri="{FF2B5EF4-FFF2-40B4-BE49-F238E27FC236}">
                <a16:creationId xmlns:a16="http://schemas.microsoft.com/office/drawing/2014/main" id="{FD32E32B-1A32-3869-101B-52057B98F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BEF9C-68B9-2D4A-07FE-54979FAFCA15}"/>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301026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F70E-95DD-D04C-17C7-89DCB0E3D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637FF-19C5-B448-6359-5BC686749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5DF123-3DF4-937D-7178-AF0965FC6A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0A7F9D-4A57-19C2-A9D2-E62BE50490F2}"/>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6" name="Footer Placeholder 5">
            <a:extLst>
              <a:ext uri="{FF2B5EF4-FFF2-40B4-BE49-F238E27FC236}">
                <a16:creationId xmlns:a16="http://schemas.microsoft.com/office/drawing/2014/main" id="{C98B8D39-395C-2AAF-04D0-731289287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85818-B186-857F-7930-56B626CCDBC3}"/>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304188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4BBF-98B7-ED44-2075-B1EAB851BD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5CCC66-C9C1-23A3-24FF-1D7D4F37A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F3FC0-26DF-74AE-249E-EC1BEC5036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F142B2-4C6B-CA5D-50C2-0D78F0D09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24856-4722-35E8-F1C2-EC5ADC679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3A7FC-51E4-EA1F-53A2-2315CB7D5A44}"/>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8" name="Footer Placeholder 7">
            <a:extLst>
              <a:ext uri="{FF2B5EF4-FFF2-40B4-BE49-F238E27FC236}">
                <a16:creationId xmlns:a16="http://schemas.microsoft.com/office/drawing/2014/main" id="{F3999D9C-F262-9DC8-B992-8B213050E8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F8ACB-2E3E-95D1-73FE-2A1ABCF70214}"/>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40969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AD06-C48B-2E7A-61EC-1C82A9A58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6D2C1-AA42-BD90-EB23-4A66D33B4566}"/>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4" name="Footer Placeholder 3">
            <a:extLst>
              <a:ext uri="{FF2B5EF4-FFF2-40B4-BE49-F238E27FC236}">
                <a16:creationId xmlns:a16="http://schemas.microsoft.com/office/drawing/2014/main" id="{F20CC4CA-A56E-8CA6-6ECA-5958A309B9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FE251-4DD3-D50F-EEFC-355D563794A6}"/>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418321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52381-80EB-0DC4-1A0E-DC27F41CABB6}"/>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3" name="Footer Placeholder 2">
            <a:extLst>
              <a:ext uri="{FF2B5EF4-FFF2-40B4-BE49-F238E27FC236}">
                <a16:creationId xmlns:a16="http://schemas.microsoft.com/office/drawing/2014/main" id="{EE6AB2C3-815F-56DA-CA2A-07633E902B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E578B2-76EF-7014-AD80-5D7EB2552DF1}"/>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101121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7245-70F3-FB38-FCA6-B685A31F0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D74F6A-1A86-A1C6-81D9-400AB12557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BB292-A409-D8AA-92B7-6E9010B4E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DF582-9E71-251A-75D5-BB8273F31F83}"/>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6" name="Footer Placeholder 5">
            <a:extLst>
              <a:ext uri="{FF2B5EF4-FFF2-40B4-BE49-F238E27FC236}">
                <a16:creationId xmlns:a16="http://schemas.microsoft.com/office/drawing/2014/main" id="{0182D9B1-FCE5-BB08-897C-69699085A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E3196-D74D-FDCE-CEA6-396C942299F7}"/>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194751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F4E0-F6A2-9C41-BB56-4119B0EF2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F5999-D43F-11BE-1DAF-F7CA274BE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597300-4054-C717-F21B-A13A534FB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B2607-AD31-5A87-D91B-ED7280CA420F}"/>
              </a:ext>
            </a:extLst>
          </p:cNvPr>
          <p:cNvSpPr>
            <a:spLocks noGrp="1"/>
          </p:cNvSpPr>
          <p:nvPr>
            <p:ph type="dt" sz="half" idx="10"/>
          </p:nvPr>
        </p:nvSpPr>
        <p:spPr/>
        <p:txBody>
          <a:bodyPr/>
          <a:lstStyle/>
          <a:p>
            <a:fld id="{E9ACD469-11F1-4EF3-BC63-AC72F4B13F18}" type="datetimeFigureOut">
              <a:rPr lang="en-US" smtClean="0"/>
              <a:t>4/4/2024</a:t>
            </a:fld>
            <a:endParaRPr lang="en-US"/>
          </a:p>
        </p:txBody>
      </p:sp>
      <p:sp>
        <p:nvSpPr>
          <p:cNvPr id="6" name="Footer Placeholder 5">
            <a:extLst>
              <a:ext uri="{FF2B5EF4-FFF2-40B4-BE49-F238E27FC236}">
                <a16:creationId xmlns:a16="http://schemas.microsoft.com/office/drawing/2014/main" id="{308E2D69-EB67-A62F-F81D-7B158049F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DBDF0-0495-A1DE-9698-0E2BCE53592C}"/>
              </a:ext>
            </a:extLst>
          </p:cNvPr>
          <p:cNvSpPr>
            <a:spLocks noGrp="1"/>
          </p:cNvSpPr>
          <p:nvPr>
            <p:ph type="sldNum" sz="quarter" idx="12"/>
          </p:nvPr>
        </p:nvSpPr>
        <p:spPr/>
        <p:txBody>
          <a:bodyPr/>
          <a:lstStyle/>
          <a:p>
            <a:fld id="{C506645C-B16B-46CD-AACF-93F1EBE87014}" type="slidenum">
              <a:rPr lang="en-US" smtClean="0"/>
              <a:t>‹#›</a:t>
            </a:fld>
            <a:endParaRPr lang="en-US"/>
          </a:p>
        </p:txBody>
      </p:sp>
    </p:spTree>
    <p:extLst>
      <p:ext uri="{BB962C8B-B14F-4D97-AF65-F5344CB8AC3E}">
        <p14:creationId xmlns:p14="http://schemas.microsoft.com/office/powerpoint/2010/main" val="225136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6A49F8-0DAE-EFE6-7D4C-E55303681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A1D6F-D721-BFB9-D8E6-81BAC5AB6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ED435-4FE9-5C71-CFCD-7A4BC4A2B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CD469-11F1-4EF3-BC63-AC72F4B13F18}" type="datetimeFigureOut">
              <a:rPr lang="en-US" smtClean="0"/>
              <a:t>4/4/2024</a:t>
            </a:fld>
            <a:endParaRPr lang="en-US"/>
          </a:p>
        </p:txBody>
      </p:sp>
      <p:sp>
        <p:nvSpPr>
          <p:cNvPr id="5" name="Footer Placeholder 4">
            <a:extLst>
              <a:ext uri="{FF2B5EF4-FFF2-40B4-BE49-F238E27FC236}">
                <a16:creationId xmlns:a16="http://schemas.microsoft.com/office/drawing/2014/main" id="{D6A1EF96-251B-A4D7-DB1C-392FA62D0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58F57F-D262-7C73-9DBF-32163C7D6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6645C-B16B-46CD-AACF-93F1EBE87014}" type="slidenum">
              <a:rPr lang="en-US" smtClean="0"/>
              <a:t>‹#›</a:t>
            </a:fld>
            <a:endParaRPr lang="en-US"/>
          </a:p>
        </p:txBody>
      </p:sp>
    </p:spTree>
    <p:extLst>
      <p:ext uri="{BB962C8B-B14F-4D97-AF65-F5344CB8AC3E}">
        <p14:creationId xmlns:p14="http://schemas.microsoft.com/office/powerpoint/2010/main" val="33939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ha.kumaran@usask.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Maha.kumaran@usask.c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site/photonfoundationorganization/home/journal-o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ortal.issn.org/" TargetMode="External"/><Relationship Id="rId5" Type="http://schemas.openxmlformats.org/officeDocument/2006/relationships/hyperlink" Target="https://www.doi.org/index.html" TargetMode="External"/><Relationship Id="rId4" Type="http://schemas.openxmlformats.org/officeDocument/2006/relationships/hyperlink" Target="https://meridian.allenpress.com/journal-of-parasitolog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doaj.org/" TargetMode="External"/><Relationship Id="rId3" Type="http://schemas.openxmlformats.org/officeDocument/2006/relationships/hyperlink" Target="https://libguides.usask.ca/predatorypublishers" TargetMode="External"/><Relationship Id="rId7" Type="http://schemas.openxmlformats.org/officeDocument/2006/relationships/hyperlink" Target="https://libguides.usask.ca/az/databases?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ibguides.usask.ca/az/databases?a=s" TargetMode="External"/><Relationship Id="rId11" Type="http://schemas.openxmlformats.org/officeDocument/2006/relationships/hyperlink" Target="https://publicationethics.org/" TargetMode="External"/><Relationship Id="rId5" Type="http://schemas.openxmlformats.org/officeDocument/2006/relationships/hyperlink" Target="https://libguides.usask.ca/az/databases" TargetMode="External"/><Relationship Id="rId10" Type="http://schemas.openxmlformats.org/officeDocument/2006/relationships/hyperlink" Target="https://www.sherpa.ac.uk/romeo/" TargetMode="External"/><Relationship Id="rId4" Type="http://schemas.openxmlformats.org/officeDocument/2006/relationships/hyperlink" Target="https://cabells.com/journal-selection" TargetMode="External"/><Relationship Id="rId9" Type="http://schemas.openxmlformats.org/officeDocument/2006/relationships/hyperlink" Target="http://oasp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93E6-80B7-C589-8E78-2AABCCB1F514}"/>
              </a:ext>
            </a:extLst>
          </p:cNvPr>
          <p:cNvSpPr>
            <a:spLocks noGrp="1"/>
          </p:cNvSpPr>
          <p:nvPr>
            <p:ph type="ctrTitle"/>
          </p:nvPr>
        </p:nvSpPr>
        <p:spPr/>
        <p:txBody>
          <a:bodyPr/>
          <a:lstStyle/>
          <a:p>
            <a:r>
              <a:rPr lang="en-CA" dirty="0"/>
              <a:t>Identifying Predatory Publishers</a:t>
            </a:r>
            <a:endParaRPr lang="en-US" dirty="0"/>
          </a:p>
        </p:txBody>
      </p:sp>
      <p:sp>
        <p:nvSpPr>
          <p:cNvPr id="3" name="Subtitle 2">
            <a:extLst>
              <a:ext uri="{FF2B5EF4-FFF2-40B4-BE49-F238E27FC236}">
                <a16:creationId xmlns:a16="http://schemas.microsoft.com/office/drawing/2014/main" id="{0E8B2414-82FF-09A4-DD9F-468704521F95}"/>
              </a:ext>
            </a:extLst>
          </p:cNvPr>
          <p:cNvSpPr>
            <a:spLocks noGrp="1"/>
          </p:cNvSpPr>
          <p:nvPr>
            <p:ph type="subTitle" idx="1"/>
          </p:nvPr>
        </p:nvSpPr>
        <p:spPr/>
        <p:txBody>
          <a:bodyPr/>
          <a:lstStyle/>
          <a:p>
            <a:r>
              <a:rPr lang="en-CA" dirty="0"/>
              <a:t>Maha Kumaran</a:t>
            </a:r>
          </a:p>
          <a:p>
            <a:r>
              <a:rPr lang="en-CA" dirty="0">
                <a:hlinkClick r:id="rId3"/>
              </a:rPr>
              <a:t>Maha.kumaran@usask.ca</a:t>
            </a:r>
            <a:r>
              <a:rPr lang="en-CA" dirty="0"/>
              <a:t> </a:t>
            </a:r>
            <a:br>
              <a:rPr lang="en-CA" dirty="0"/>
            </a:br>
            <a:r>
              <a:rPr lang="en-CA" dirty="0"/>
              <a:t>April 6, 2024</a:t>
            </a:r>
            <a:endParaRPr lang="en-US" dirty="0"/>
          </a:p>
        </p:txBody>
      </p:sp>
    </p:spTree>
    <p:extLst>
      <p:ext uri="{BB962C8B-B14F-4D97-AF65-F5344CB8AC3E}">
        <p14:creationId xmlns:p14="http://schemas.microsoft.com/office/powerpoint/2010/main" val="347700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7554-831F-2E05-C1A7-BCBB71161D9A}"/>
              </a:ext>
            </a:extLst>
          </p:cNvPr>
          <p:cNvSpPr>
            <a:spLocks noGrp="1"/>
          </p:cNvSpPr>
          <p:nvPr>
            <p:ph type="title"/>
          </p:nvPr>
        </p:nvSpPr>
        <p:spPr>
          <a:xfrm>
            <a:off x="838200" y="365126"/>
            <a:ext cx="10515600" cy="884126"/>
          </a:xfrm>
        </p:spPr>
        <p:txBody>
          <a:bodyPr>
            <a:normAutofit/>
          </a:bodyPr>
          <a:lstStyle/>
          <a:p>
            <a:r>
              <a:rPr lang="en-CA" sz="3600" b="1" dirty="0"/>
              <a:t>Thank you and Contact Information</a:t>
            </a:r>
            <a:endParaRPr lang="en-US" sz="3600" b="1" dirty="0"/>
          </a:p>
        </p:txBody>
      </p:sp>
      <p:pic>
        <p:nvPicPr>
          <p:cNvPr id="5" name="Content Placeholder 4">
            <a:extLst>
              <a:ext uri="{FF2B5EF4-FFF2-40B4-BE49-F238E27FC236}">
                <a16:creationId xmlns:a16="http://schemas.microsoft.com/office/drawing/2014/main" id="{425853EB-7B3F-BA5B-22A0-D3BDCB78D9F6}"/>
              </a:ext>
            </a:extLst>
          </p:cNvPr>
          <p:cNvPicPr>
            <a:picLocks noGrp="1" noChangeAspect="1"/>
          </p:cNvPicPr>
          <p:nvPr>
            <p:ph idx="1"/>
          </p:nvPr>
        </p:nvPicPr>
        <p:blipFill>
          <a:blip r:embed="rId3"/>
          <a:stretch>
            <a:fillRect/>
          </a:stretch>
        </p:blipFill>
        <p:spPr>
          <a:xfrm>
            <a:off x="371660" y="1484127"/>
            <a:ext cx="7838580" cy="4351338"/>
          </a:xfrm>
        </p:spPr>
      </p:pic>
      <p:cxnSp>
        <p:nvCxnSpPr>
          <p:cNvPr id="7" name="Straight Arrow Connector 6">
            <a:extLst>
              <a:ext uri="{FF2B5EF4-FFF2-40B4-BE49-F238E27FC236}">
                <a16:creationId xmlns:a16="http://schemas.microsoft.com/office/drawing/2014/main" id="{F2F746DA-4648-7E2E-4750-185DF78B84ED}"/>
              </a:ext>
            </a:extLst>
          </p:cNvPr>
          <p:cNvCxnSpPr/>
          <p:nvPr/>
        </p:nvCxnSpPr>
        <p:spPr>
          <a:xfrm flipH="1">
            <a:off x="7065819" y="5403273"/>
            <a:ext cx="175754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346BB0-059A-680A-1442-FE634976D7C4}"/>
              </a:ext>
            </a:extLst>
          </p:cNvPr>
          <p:cNvSpPr txBox="1"/>
          <p:nvPr/>
        </p:nvSpPr>
        <p:spPr>
          <a:xfrm>
            <a:off x="8847117" y="3023361"/>
            <a:ext cx="2624447" cy="369332"/>
          </a:xfrm>
          <a:prstGeom prst="rect">
            <a:avLst/>
          </a:prstGeom>
          <a:noFill/>
        </p:spPr>
        <p:txBody>
          <a:bodyPr wrap="square" rtlCol="0">
            <a:spAutoFit/>
          </a:bodyPr>
          <a:lstStyle/>
          <a:p>
            <a:r>
              <a:rPr lang="en-CA" dirty="0">
                <a:hlinkClick r:id="rId4"/>
              </a:rPr>
              <a:t>Maha.kumaran@usask.ca</a:t>
            </a:r>
            <a:r>
              <a:rPr lang="en-CA" dirty="0"/>
              <a:t> </a:t>
            </a:r>
            <a:endParaRPr lang="en-US" dirty="0"/>
          </a:p>
        </p:txBody>
      </p:sp>
    </p:spTree>
    <p:extLst>
      <p:ext uri="{BB962C8B-B14F-4D97-AF65-F5344CB8AC3E}">
        <p14:creationId xmlns:p14="http://schemas.microsoft.com/office/powerpoint/2010/main" val="330378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AC59-D4AB-89C5-0AA4-58B7A0B4BFC1}"/>
              </a:ext>
            </a:extLst>
          </p:cNvPr>
          <p:cNvSpPr>
            <a:spLocks noGrp="1"/>
          </p:cNvSpPr>
          <p:nvPr>
            <p:ph type="title"/>
          </p:nvPr>
        </p:nvSpPr>
        <p:spPr>
          <a:xfrm>
            <a:off x="838200" y="365125"/>
            <a:ext cx="10515600" cy="755337"/>
          </a:xfrm>
        </p:spPr>
        <p:txBody>
          <a:bodyPr>
            <a:normAutofit/>
          </a:bodyPr>
          <a:lstStyle/>
          <a:p>
            <a:r>
              <a:rPr lang="en-CA" sz="3200" b="1" dirty="0"/>
              <a:t>How to Identify Them or Warning Signs (Maybe!)</a:t>
            </a:r>
            <a:endParaRPr lang="en-US" sz="3200" b="1" dirty="0"/>
          </a:p>
        </p:txBody>
      </p:sp>
      <p:sp>
        <p:nvSpPr>
          <p:cNvPr id="3" name="Content Placeholder 2">
            <a:extLst>
              <a:ext uri="{FF2B5EF4-FFF2-40B4-BE49-F238E27FC236}">
                <a16:creationId xmlns:a16="http://schemas.microsoft.com/office/drawing/2014/main" id="{378BB0EF-54AA-7570-6C87-20A39B323129}"/>
              </a:ext>
            </a:extLst>
          </p:cNvPr>
          <p:cNvSpPr>
            <a:spLocks noGrp="1"/>
          </p:cNvSpPr>
          <p:nvPr>
            <p:ph idx="1"/>
          </p:nvPr>
        </p:nvSpPr>
        <p:spPr>
          <a:xfrm>
            <a:off x="838200" y="1403797"/>
            <a:ext cx="11139152" cy="4773166"/>
          </a:xfrm>
        </p:spPr>
        <p:txBody>
          <a:bodyPr>
            <a:normAutofit fontScale="92500" lnSpcReduction="20000"/>
          </a:bodyPr>
          <a:lstStyle/>
          <a:p>
            <a:r>
              <a:rPr lang="en-CA" dirty="0"/>
              <a:t>Relentless (and often meaningless) emails</a:t>
            </a:r>
          </a:p>
          <a:p>
            <a:r>
              <a:rPr lang="en-CA" dirty="0"/>
              <a:t>URLs (Domain names) </a:t>
            </a:r>
          </a:p>
          <a:p>
            <a:r>
              <a:rPr lang="en-CA" dirty="0"/>
              <a:t>Transparency</a:t>
            </a:r>
          </a:p>
          <a:p>
            <a:pPr lvl="1"/>
            <a:r>
              <a:rPr lang="en-CA" dirty="0"/>
              <a:t>E.g. Publication Fees</a:t>
            </a:r>
          </a:p>
          <a:p>
            <a:r>
              <a:rPr lang="en-US" dirty="0"/>
              <a:t>Editorial Boards (names and email contacts)</a:t>
            </a:r>
          </a:p>
          <a:p>
            <a:r>
              <a:rPr lang="en-US" dirty="0"/>
              <a:t>Contact Information</a:t>
            </a:r>
          </a:p>
          <a:p>
            <a:r>
              <a:rPr lang="en-CA" dirty="0"/>
              <a:t>Not using the right journal analytics jargon</a:t>
            </a:r>
          </a:p>
          <a:p>
            <a:r>
              <a:rPr lang="en-CA" dirty="0"/>
              <a:t>Mimicking titles of reputable journals</a:t>
            </a:r>
          </a:p>
          <a:p>
            <a:pPr lvl="1"/>
            <a:r>
              <a:rPr lang="en-CA" dirty="0">
                <a:hlinkClick r:id="rId3"/>
              </a:rPr>
              <a:t>Journal of Parasitology</a:t>
            </a:r>
            <a:r>
              <a:rPr lang="en-CA" dirty="0"/>
              <a:t> (fake)</a:t>
            </a:r>
          </a:p>
          <a:p>
            <a:pPr lvl="1"/>
            <a:r>
              <a:rPr lang="en-CA" dirty="0">
                <a:solidFill>
                  <a:srgbClr val="0563C1"/>
                </a:solidFill>
                <a:hlinkClick r:id="rId4">
                  <a:extLst>
                    <a:ext uri="{A12FA001-AC4F-418D-AE19-62706E023703}">
                      <ahyp:hlinkClr xmlns:ahyp="http://schemas.microsoft.com/office/drawing/2018/hyperlinkcolor" val="tx"/>
                    </a:ext>
                  </a:extLst>
                </a:hlinkClick>
              </a:rPr>
              <a:t>The Journal of Parasitology </a:t>
            </a:r>
            <a:r>
              <a:rPr lang="en-CA" dirty="0">
                <a:hlinkClick r:id="rId4">
                  <a:extLst>
                    <a:ext uri="{A12FA001-AC4F-418D-AE19-62706E023703}">
                      <ahyp:hlinkClr xmlns:ahyp="http://schemas.microsoft.com/office/drawing/2018/hyperlinkcolor" val="tx"/>
                    </a:ext>
                  </a:extLst>
                </a:hlinkClick>
              </a:rPr>
              <a:t>(real</a:t>
            </a:r>
            <a:r>
              <a:rPr lang="en-CA" dirty="0">
                <a:solidFill>
                  <a:srgbClr val="0563C1"/>
                </a:solidFill>
                <a:hlinkClick r:id="rId4">
                  <a:extLst>
                    <a:ext uri="{A12FA001-AC4F-418D-AE19-62706E023703}">
                      <ahyp:hlinkClr xmlns:ahyp="http://schemas.microsoft.com/office/drawing/2018/hyperlinkcolor" val="tx"/>
                    </a:ext>
                  </a:extLst>
                </a:hlinkClick>
              </a:rPr>
              <a:t>)</a:t>
            </a:r>
            <a:endParaRPr lang="en-CA" dirty="0"/>
          </a:p>
          <a:p>
            <a:r>
              <a:rPr lang="en-US" dirty="0"/>
              <a:t>Fake DOIs and ISSNs</a:t>
            </a:r>
          </a:p>
          <a:p>
            <a:pPr lvl="1"/>
            <a:r>
              <a:rPr lang="en-US" dirty="0"/>
              <a:t>DOIs </a:t>
            </a:r>
            <a:r>
              <a:rPr lang="en-US" dirty="0">
                <a:hlinkClick r:id="rId5"/>
              </a:rPr>
              <a:t>https://www.doi.org/index.html</a:t>
            </a:r>
            <a:r>
              <a:rPr lang="en-US" dirty="0"/>
              <a:t> </a:t>
            </a:r>
          </a:p>
          <a:p>
            <a:pPr lvl="1"/>
            <a:r>
              <a:rPr lang="en-US" dirty="0"/>
              <a:t>ISSNs </a:t>
            </a:r>
            <a:r>
              <a:rPr lang="en-US" dirty="0">
                <a:hlinkClick r:id="rId6"/>
              </a:rPr>
              <a:t>https://portal.issn.org/</a:t>
            </a:r>
            <a:r>
              <a:rPr lang="en-US" dirty="0"/>
              <a:t> </a:t>
            </a:r>
          </a:p>
        </p:txBody>
      </p:sp>
    </p:spTree>
    <p:extLst>
      <p:ext uri="{BB962C8B-B14F-4D97-AF65-F5344CB8AC3E}">
        <p14:creationId xmlns:p14="http://schemas.microsoft.com/office/powerpoint/2010/main" val="344586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0D76-040E-952C-8B5F-BF110DFF0F9C}"/>
              </a:ext>
            </a:extLst>
          </p:cNvPr>
          <p:cNvSpPr>
            <a:spLocks noGrp="1"/>
          </p:cNvSpPr>
          <p:nvPr>
            <p:ph type="title"/>
          </p:nvPr>
        </p:nvSpPr>
        <p:spPr/>
        <p:txBody>
          <a:bodyPr/>
          <a:lstStyle/>
          <a:p>
            <a:r>
              <a:rPr lang="en-CA" b="1" dirty="0"/>
              <a:t>More Warning Signs (Maybe!)</a:t>
            </a:r>
            <a:endParaRPr lang="en-US" b="1" dirty="0"/>
          </a:p>
        </p:txBody>
      </p:sp>
      <p:sp>
        <p:nvSpPr>
          <p:cNvPr id="3" name="Content Placeholder 2">
            <a:extLst>
              <a:ext uri="{FF2B5EF4-FFF2-40B4-BE49-F238E27FC236}">
                <a16:creationId xmlns:a16="http://schemas.microsoft.com/office/drawing/2014/main" id="{79BFFF76-6D4F-E012-946F-2B6C441DD4A2}"/>
              </a:ext>
            </a:extLst>
          </p:cNvPr>
          <p:cNvSpPr>
            <a:spLocks noGrp="1"/>
          </p:cNvSpPr>
          <p:nvPr>
            <p:ph idx="1"/>
          </p:nvPr>
        </p:nvSpPr>
        <p:spPr/>
        <p:txBody>
          <a:bodyPr/>
          <a:lstStyle/>
          <a:p>
            <a:r>
              <a:rPr lang="en-CA" dirty="0"/>
              <a:t>Scholarly conversations about the said publisher (e.g. MDPI)</a:t>
            </a:r>
          </a:p>
          <a:p>
            <a:r>
              <a:rPr lang="en-US" dirty="0"/>
              <a:t>Business addresses and locations</a:t>
            </a:r>
          </a:p>
          <a:p>
            <a:r>
              <a:rPr lang="en-US" dirty="0"/>
              <a:t>Frequency of publication (12 issues per year!)</a:t>
            </a:r>
          </a:p>
          <a:p>
            <a:r>
              <a:rPr lang="en-US" dirty="0"/>
              <a:t>Peer review process</a:t>
            </a:r>
          </a:p>
          <a:p>
            <a:r>
              <a:rPr lang="en-CA" dirty="0"/>
              <a:t>Subject areas </a:t>
            </a:r>
          </a:p>
          <a:p>
            <a:r>
              <a:rPr lang="en-US" dirty="0"/>
              <a:t>Literature Review </a:t>
            </a:r>
          </a:p>
        </p:txBody>
      </p:sp>
    </p:spTree>
    <p:extLst>
      <p:ext uri="{BB962C8B-B14F-4D97-AF65-F5344CB8AC3E}">
        <p14:creationId xmlns:p14="http://schemas.microsoft.com/office/powerpoint/2010/main" val="355791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2CB6-A61C-98E7-36C4-BD2201DD4DE9}"/>
              </a:ext>
            </a:extLst>
          </p:cNvPr>
          <p:cNvSpPr>
            <a:spLocks noGrp="1"/>
          </p:cNvSpPr>
          <p:nvPr>
            <p:ph type="title"/>
          </p:nvPr>
        </p:nvSpPr>
        <p:spPr/>
        <p:txBody>
          <a:bodyPr/>
          <a:lstStyle/>
          <a:p>
            <a:r>
              <a:rPr lang="en-CA" sz="3200" b="1" dirty="0"/>
              <a:t>Example</a:t>
            </a:r>
            <a:endParaRPr lang="en-US" b="1" dirty="0"/>
          </a:p>
        </p:txBody>
      </p:sp>
      <p:sp>
        <p:nvSpPr>
          <p:cNvPr id="3" name="Content Placeholder 2">
            <a:extLst>
              <a:ext uri="{FF2B5EF4-FFF2-40B4-BE49-F238E27FC236}">
                <a16:creationId xmlns:a16="http://schemas.microsoft.com/office/drawing/2014/main" id="{82E01ECC-EF62-AD98-BAF6-ABA43C16D991}"/>
              </a:ext>
            </a:extLst>
          </p:cNvPr>
          <p:cNvSpPr>
            <a:spLocks noGrp="1"/>
          </p:cNvSpPr>
          <p:nvPr>
            <p:ph idx="1"/>
          </p:nvPr>
        </p:nvSpPr>
        <p:spPr>
          <a:xfrm>
            <a:off x="838200" y="1472538"/>
            <a:ext cx="10668754" cy="3968595"/>
          </a:xfrm>
        </p:spPr>
        <p:txBody>
          <a:bodyPr>
            <a:normAutofit fontScale="85000" lnSpcReduction="10000"/>
          </a:bodyPr>
          <a:lstStyle/>
          <a:p>
            <a:pPr marL="0" marR="0" indent="0">
              <a:buNone/>
            </a:pPr>
            <a:r>
              <a:rPr lang="en-US" sz="1800" b="1" dirty="0">
                <a:effectLst/>
                <a:latin typeface="Calibri" panose="020F0502020204030204" pitchFamily="34" charset="0"/>
                <a:ea typeface="Calibri" panose="020F0502020204030204" pitchFamily="34" charset="0"/>
              </a:rPr>
              <a:t>Dear Esteemed Researcher,</a:t>
            </a:r>
            <a:endParaRPr lang="en-US" sz="1800" dirty="0">
              <a:effectLst/>
              <a:latin typeface="Calibri" panose="020F0502020204030204" pitchFamily="34" charset="0"/>
              <a:ea typeface="Calibri" panose="020F0502020204030204" pitchFamily="34" charset="0"/>
            </a:endParaRPr>
          </a:p>
          <a:p>
            <a:pPr marL="0" marR="0" indent="0">
              <a:buNone/>
            </a:pPr>
            <a:r>
              <a:rPr lang="en-US" sz="1800" dirty="0">
                <a:effectLst/>
                <a:latin typeface="Calibri" panose="020F0502020204030204" pitchFamily="34" charset="0"/>
                <a:ea typeface="Calibri" panose="020F0502020204030204" pitchFamily="34" charset="0"/>
              </a:rPr>
              <a:t> </a:t>
            </a:r>
          </a:p>
          <a:p>
            <a:pPr marL="0" marR="0" indent="0">
              <a:buNone/>
            </a:pPr>
            <a:r>
              <a:rPr lang="en-US" sz="1800" dirty="0">
                <a:effectLst/>
                <a:latin typeface="Calibri" panose="020F0502020204030204" pitchFamily="34" charset="0"/>
                <a:ea typeface="Calibri" panose="020F0502020204030204" pitchFamily="34" charset="0"/>
              </a:rPr>
              <a:t>We have had the pleasure of delving into your previous research available online and are excited to invite you to present your latest discoveries in our prestigious journal, "</a:t>
            </a:r>
            <a:r>
              <a:rPr lang="en-US" sz="1800" b="1" dirty="0">
                <a:effectLst/>
                <a:latin typeface="Calibri" panose="020F0502020204030204" pitchFamily="34" charset="0"/>
                <a:ea typeface="Calibri" panose="020F0502020204030204" pitchFamily="34" charset="0"/>
              </a:rPr>
              <a:t>Frontiers in Life Science</a:t>
            </a:r>
            <a:r>
              <a:rPr lang="en-US" sz="1800" dirty="0">
                <a:effectLst/>
                <a:latin typeface="Calibri" panose="020F0502020204030204" pitchFamily="34" charset="0"/>
                <a:ea typeface="Calibri" panose="020F0502020204030204" pitchFamily="34" charset="0"/>
              </a:rPr>
              <a:t>." Our journal serves as a platform for sharing scientific papers in various fields encompassing the humanities and natural sciences. The main goal of Frontiers in Life Science is to highlight innovative and impactful studies that challenge the current scientific knowledge. We look forward to receiving submissions that bring forth new and significant data, syntheses, or concepts in a wide range of scientific disciplines.</a:t>
            </a:r>
          </a:p>
          <a:p>
            <a:pPr marL="0" marR="0" indent="0">
              <a:buNone/>
            </a:pPr>
            <a:r>
              <a:rPr lang="en-US" sz="1800" dirty="0">
                <a:effectLst/>
                <a:latin typeface="Calibri" panose="020F0502020204030204" pitchFamily="34" charset="0"/>
                <a:ea typeface="Calibri" panose="020F0502020204030204" pitchFamily="34" charset="0"/>
              </a:rPr>
              <a:t>It is worth noting that our journal boasts an impressive five-year impact factor of 3.093, a recognition officially endorsed by Thomson Reuters. Below are some key details about our publication:</a:t>
            </a:r>
          </a:p>
          <a:p>
            <a:pPr marL="0" marR="0" indent="0">
              <a:buNone/>
            </a:pPr>
            <a:r>
              <a:rPr lang="en-US" sz="1800" dirty="0">
                <a:effectLst/>
                <a:latin typeface="Calibri" panose="020F0502020204030204" pitchFamily="34" charset="0"/>
                <a:ea typeface="Calibri" panose="020F0502020204030204" pitchFamily="34" charset="0"/>
              </a:rPr>
              <a:t>- Print ISSN: 2155-3769</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- 5-year Impact Factor: </a:t>
            </a:r>
            <a:r>
              <a:rPr lang="en-US" sz="1800" b="1" dirty="0">
                <a:effectLst/>
                <a:latin typeface="Calibri" panose="020F0502020204030204" pitchFamily="34" charset="0"/>
                <a:ea typeface="Calibri" panose="020F0502020204030204" pitchFamily="34" charset="0"/>
              </a:rPr>
              <a:t>3.093</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Coverage: Science Citation Index Expanded (SCIE), Biological Abstracts, BIOSIS Previews, Essential Science Indicators</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Journal Homepage: </a:t>
            </a:r>
            <a:r>
              <a:rPr lang="en-US" sz="1800" b="1" dirty="0" err="1">
                <a:effectLst/>
                <a:latin typeface="Calibri" panose="020F0502020204030204" pitchFamily="34" charset="0"/>
                <a:ea typeface="Calibri" panose="020F0502020204030204" pitchFamily="34" charset="0"/>
              </a:rPr>
              <a:t>hfsp</a:t>
            </a:r>
            <a:r>
              <a:rPr lang="en-US" sz="1800" b="1" dirty="0">
                <a:effectLst/>
                <a:latin typeface="Calibri" panose="020F0502020204030204" pitchFamily="34" charset="0"/>
                <a:ea typeface="Calibri" panose="020F0502020204030204" pitchFamily="34" charset="0"/>
              </a:rPr>
              <a:t>-journal . org</a:t>
            </a:r>
            <a:endParaRPr lang="en-US" sz="1800" dirty="0">
              <a:effectLst/>
              <a:latin typeface="Calibri" panose="020F0502020204030204" pitchFamily="34" charset="0"/>
              <a:ea typeface="Calibri" panose="020F0502020204030204" pitchFamily="34" charset="0"/>
            </a:endParaRPr>
          </a:p>
          <a:p>
            <a:pPr marL="0" marR="0" indent="0">
              <a:buNone/>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When visiting our journal's website, please ensure that the URL does not contain any unnecessary spaces. Instead of replying directly to this email, we kindly ask that all inquiries be directed to the journal's contact page. We encourage you to submit your paper through the provided link.</a:t>
            </a:r>
          </a:p>
          <a:p>
            <a:pPr marL="0" indent="0">
              <a:buNone/>
            </a:pPr>
            <a:endParaRPr lang="en-US" dirty="0"/>
          </a:p>
        </p:txBody>
      </p:sp>
      <p:sp>
        <p:nvSpPr>
          <p:cNvPr id="4" name="TextBox 3">
            <a:extLst>
              <a:ext uri="{FF2B5EF4-FFF2-40B4-BE49-F238E27FC236}">
                <a16:creationId xmlns:a16="http://schemas.microsoft.com/office/drawing/2014/main" id="{CD36E3A6-589B-785C-B88D-A43DA1E44316}"/>
              </a:ext>
            </a:extLst>
          </p:cNvPr>
          <p:cNvSpPr txBox="1"/>
          <p:nvPr/>
        </p:nvSpPr>
        <p:spPr>
          <a:xfrm>
            <a:off x="5252357" y="5308269"/>
            <a:ext cx="6045850" cy="1384995"/>
          </a:xfrm>
          <a:prstGeom prst="rect">
            <a:avLst/>
          </a:prstGeom>
          <a:noFill/>
        </p:spPr>
        <p:txBody>
          <a:bodyPr wrap="square">
            <a:spAutoFit/>
          </a:bodyPr>
          <a:lstStyle/>
          <a:p>
            <a:pPr marL="0" marR="0"/>
            <a:r>
              <a:rPr lang="en-US" sz="1400" b="1" dirty="0">
                <a:effectLst/>
                <a:latin typeface="Calibri" panose="020F0502020204030204" pitchFamily="34" charset="0"/>
                <a:ea typeface="Calibri" panose="020F0502020204030204" pitchFamily="34" charset="0"/>
              </a:rPr>
              <a:t>Warm regards,</a:t>
            </a:r>
            <a:endParaRPr lang="en-US" sz="1400" dirty="0">
              <a:effectLst/>
              <a:latin typeface="Calibri" panose="020F0502020204030204" pitchFamily="34" charset="0"/>
              <a:ea typeface="Calibri" panose="020F0502020204030204" pitchFamily="34" charset="0"/>
            </a:endParaRPr>
          </a:p>
          <a:p>
            <a:pPr marL="0" marR="0"/>
            <a:r>
              <a:rPr lang="en-US" sz="1400" dirty="0">
                <a:effectLst/>
                <a:latin typeface="Calibri" panose="020F0502020204030204" pitchFamily="34" charset="0"/>
                <a:ea typeface="Calibri" panose="020F0502020204030204" pitchFamily="34" charset="0"/>
              </a:rPr>
              <a:t>Editor-in-Chief</a:t>
            </a:r>
            <a:br>
              <a:rPr lang="en-US" sz="1400" dirty="0">
                <a:effectLst/>
                <a:latin typeface="Calibri" panose="020F0502020204030204" pitchFamily="34" charset="0"/>
                <a:ea typeface="Calibri" panose="020F0502020204030204" pitchFamily="34" charset="0"/>
              </a:rPr>
            </a:br>
            <a:r>
              <a:rPr lang="en-US" sz="1400" dirty="0">
                <a:effectLst/>
                <a:latin typeface="Calibri" panose="020F0502020204030204" pitchFamily="34" charset="0"/>
                <a:ea typeface="Calibri" panose="020F0502020204030204" pitchFamily="34" charset="0"/>
              </a:rPr>
              <a:t>Professor Dr. GÉRALD L. BONHOMME</a:t>
            </a:r>
            <a:br>
              <a:rPr lang="en-US" sz="1400" dirty="0">
                <a:effectLst/>
                <a:latin typeface="Calibri" panose="020F0502020204030204" pitchFamily="34" charset="0"/>
                <a:ea typeface="Calibri" panose="020F0502020204030204" pitchFamily="34" charset="0"/>
              </a:rPr>
            </a:br>
            <a:r>
              <a:rPr lang="en-US" sz="1400" dirty="0">
                <a:effectLst/>
                <a:latin typeface="Calibri" panose="020F0502020204030204" pitchFamily="34" charset="0"/>
                <a:ea typeface="Calibri" panose="020F0502020204030204" pitchFamily="34" charset="0"/>
              </a:rPr>
              <a:t>France</a:t>
            </a:r>
          </a:p>
          <a:p>
            <a:pPr marL="0" marR="0"/>
            <a:br>
              <a:rPr lang="en-US" sz="1400" dirty="0">
                <a:effectLst/>
                <a:latin typeface="Calibri" panose="020F0502020204030204" pitchFamily="34" charset="0"/>
                <a:ea typeface="Calibri" panose="020F0502020204030204" pitchFamily="34" charset="0"/>
              </a:rPr>
            </a:br>
            <a:r>
              <a:rPr lang="en-US" sz="1400" dirty="0">
                <a:effectLst/>
                <a:latin typeface="Calibri" panose="020F0502020204030204" pitchFamily="34" charset="0"/>
                <a:ea typeface="Calibri" panose="020F0502020204030204" pitchFamily="34" charset="0"/>
              </a:rPr>
              <a:t>Postal Address: 12-1, Quai Saint-Jean, 67000 Strasbourg, France"</a:t>
            </a:r>
          </a:p>
        </p:txBody>
      </p:sp>
    </p:spTree>
    <p:extLst>
      <p:ext uri="{BB962C8B-B14F-4D97-AF65-F5344CB8AC3E}">
        <p14:creationId xmlns:p14="http://schemas.microsoft.com/office/powerpoint/2010/main" val="344125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2307-E3E9-1AF5-9693-C6A3101E0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95B9C-144C-F927-63B7-A70A78BC0696}"/>
              </a:ext>
            </a:extLst>
          </p:cNvPr>
          <p:cNvSpPr>
            <a:spLocks noGrp="1"/>
          </p:cNvSpPr>
          <p:nvPr>
            <p:ph type="title"/>
          </p:nvPr>
        </p:nvSpPr>
        <p:spPr>
          <a:xfrm>
            <a:off x="838200" y="365125"/>
            <a:ext cx="10515600" cy="755337"/>
          </a:xfrm>
        </p:spPr>
        <p:txBody>
          <a:bodyPr/>
          <a:lstStyle/>
          <a:p>
            <a:r>
              <a:rPr lang="en-CA" sz="3200" b="1" dirty="0"/>
              <a:t>Example</a:t>
            </a:r>
            <a:endParaRPr lang="en-US" b="1" dirty="0"/>
          </a:p>
        </p:txBody>
      </p:sp>
      <p:sp>
        <p:nvSpPr>
          <p:cNvPr id="3" name="Content Placeholder 2">
            <a:extLst>
              <a:ext uri="{FF2B5EF4-FFF2-40B4-BE49-F238E27FC236}">
                <a16:creationId xmlns:a16="http://schemas.microsoft.com/office/drawing/2014/main" id="{5F304A73-2988-3E53-E1BC-6CAAB357CC4C}"/>
              </a:ext>
            </a:extLst>
          </p:cNvPr>
          <p:cNvSpPr>
            <a:spLocks noGrp="1"/>
          </p:cNvSpPr>
          <p:nvPr>
            <p:ph idx="1"/>
          </p:nvPr>
        </p:nvSpPr>
        <p:spPr>
          <a:xfrm>
            <a:off x="838200" y="1223493"/>
            <a:ext cx="10515600" cy="4322284"/>
          </a:xfrm>
        </p:spPr>
        <p:txBody>
          <a:bodyPr>
            <a:normAutofit fontScale="92500" lnSpcReduction="20000"/>
          </a:bodyPr>
          <a:lstStyle/>
          <a:p>
            <a:pPr marL="0" marR="0" indent="0">
              <a:buNone/>
            </a:pPr>
            <a:r>
              <a:rPr lang="en-US" sz="1800" b="1" dirty="0">
                <a:effectLst/>
                <a:latin typeface="Calibri" panose="020F0502020204030204" pitchFamily="34" charset="0"/>
                <a:ea typeface="Calibri" panose="020F0502020204030204" pitchFamily="34" charset="0"/>
              </a:rPr>
              <a:t>Dear Esteemed Researcher,</a:t>
            </a:r>
            <a:endParaRPr lang="en-US" sz="1800" dirty="0">
              <a:effectLst/>
              <a:latin typeface="Calibri" panose="020F0502020204030204" pitchFamily="34" charset="0"/>
              <a:ea typeface="Calibri" panose="020F0502020204030204" pitchFamily="34" charset="0"/>
            </a:endParaRPr>
          </a:p>
          <a:p>
            <a:pPr marL="0" marR="0" indent="0">
              <a:buNone/>
            </a:pPr>
            <a:r>
              <a:rPr lang="en-US" sz="1800" dirty="0">
                <a:effectLst/>
                <a:latin typeface="Calibri" panose="020F0502020204030204" pitchFamily="34" charset="0"/>
                <a:ea typeface="Calibri" panose="020F0502020204030204" pitchFamily="34" charset="0"/>
              </a:rPr>
              <a:t> </a:t>
            </a:r>
          </a:p>
          <a:p>
            <a:pPr marL="0" marR="0" indent="0">
              <a:buNone/>
            </a:pPr>
            <a:r>
              <a:rPr lang="en-US" sz="1800" dirty="0">
                <a:effectLst/>
                <a:latin typeface="Calibri" panose="020F0502020204030204" pitchFamily="34" charset="0"/>
                <a:ea typeface="Calibri" panose="020F0502020204030204" pitchFamily="34" charset="0"/>
              </a:rPr>
              <a:t>We have had the pleasure of delving into your </a:t>
            </a:r>
            <a:r>
              <a:rPr lang="en-US" sz="1800" b="1" dirty="0">
                <a:effectLst/>
                <a:latin typeface="Calibri" panose="020F0502020204030204" pitchFamily="34" charset="0"/>
                <a:ea typeface="Calibri" panose="020F0502020204030204" pitchFamily="34" charset="0"/>
              </a:rPr>
              <a:t>previous research </a:t>
            </a:r>
            <a:r>
              <a:rPr lang="en-US" sz="1800" dirty="0">
                <a:effectLst/>
                <a:latin typeface="Calibri" panose="020F0502020204030204" pitchFamily="34" charset="0"/>
                <a:ea typeface="Calibri" panose="020F0502020204030204" pitchFamily="34" charset="0"/>
              </a:rPr>
              <a:t>available online and are excited to invite you to present your latest discoveries in our prestigious journal, "</a:t>
            </a:r>
            <a:r>
              <a:rPr lang="en-US" sz="1800" b="1" dirty="0">
                <a:effectLst/>
                <a:latin typeface="Calibri" panose="020F0502020204030204" pitchFamily="34" charset="0"/>
                <a:ea typeface="Calibri" panose="020F0502020204030204" pitchFamily="34" charset="0"/>
              </a:rPr>
              <a:t>Frontiers in Life Science</a:t>
            </a:r>
            <a:r>
              <a:rPr lang="en-US" sz="1800" dirty="0">
                <a:effectLst/>
                <a:latin typeface="Calibri" panose="020F0502020204030204" pitchFamily="34" charset="0"/>
                <a:ea typeface="Calibri" panose="020F0502020204030204" pitchFamily="34" charset="0"/>
              </a:rPr>
              <a:t>." Our journal serves as a platform for sharing scientific papers in various fields encompassing the humanities and natural sciences. The main goal of Frontiers in Life Science is to </a:t>
            </a:r>
            <a:r>
              <a:rPr lang="en-US" sz="1800" b="1" dirty="0">
                <a:effectLst/>
                <a:latin typeface="Calibri" panose="020F0502020204030204" pitchFamily="34" charset="0"/>
                <a:ea typeface="Calibri" panose="020F0502020204030204" pitchFamily="34" charset="0"/>
              </a:rPr>
              <a:t>highlight innovative and impactful studies </a:t>
            </a:r>
            <a:r>
              <a:rPr lang="en-US" sz="1800" dirty="0">
                <a:effectLst/>
                <a:latin typeface="Calibri" panose="020F0502020204030204" pitchFamily="34" charset="0"/>
                <a:ea typeface="Calibri" panose="020F0502020204030204" pitchFamily="34" charset="0"/>
              </a:rPr>
              <a:t>that challenge the current scientific knowledge. We look forward to receiving submissions that bring forth new and significant data, syntheses, or concepts in a </a:t>
            </a:r>
            <a:r>
              <a:rPr lang="en-US" sz="1800" b="1" dirty="0">
                <a:effectLst/>
                <a:latin typeface="Calibri" panose="020F0502020204030204" pitchFamily="34" charset="0"/>
                <a:ea typeface="Calibri" panose="020F0502020204030204" pitchFamily="34" charset="0"/>
              </a:rPr>
              <a:t>wide range of scientific disciplines</a:t>
            </a:r>
            <a:r>
              <a:rPr lang="en-US" sz="1800" dirty="0">
                <a:effectLst/>
                <a:latin typeface="Calibri" panose="020F0502020204030204" pitchFamily="34" charset="0"/>
                <a:ea typeface="Calibri" panose="020F0502020204030204" pitchFamily="34" charset="0"/>
              </a:rPr>
              <a:t>.</a:t>
            </a:r>
          </a:p>
          <a:p>
            <a:pPr marL="0" marR="0" indent="0">
              <a:buNone/>
            </a:pPr>
            <a:r>
              <a:rPr lang="en-US" sz="1800" dirty="0">
                <a:effectLst/>
                <a:latin typeface="Calibri" panose="020F0502020204030204" pitchFamily="34" charset="0"/>
                <a:ea typeface="Calibri" panose="020F0502020204030204" pitchFamily="34" charset="0"/>
              </a:rPr>
              <a:t>It is worth noting that our journal boasts an impressive five-year impact factor of 3.093, a recognition officially endorsed by Thomson Reuters. Below are some key details about our publication:</a:t>
            </a:r>
          </a:p>
          <a:p>
            <a:pPr marL="0" marR="0" indent="0">
              <a:buNone/>
            </a:pPr>
            <a:r>
              <a:rPr lang="en-US" sz="1800" dirty="0">
                <a:effectLst/>
                <a:latin typeface="Calibri" panose="020F0502020204030204" pitchFamily="34" charset="0"/>
                <a:ea typeface="Calibri" panose="020F0502020204030204" pitchFamily="34" charset="0"/>
              </a:rPr>
              <a:t>- Print ISSN: 2155-3769</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- 5-year Impact Factor: </a:t>
            </a:r>
            <a:r>
              <a:rPr lang="en-US" sz="1800" b="1" dirty="0">
                <a:effectLst/>
                <a:latin typeface="Calibri" panose="020F0502020204030204" pitchFamily="34" charset="0"/>
                <a:ea typeface="Calibri" panose="020F0502020204030204" pitchFamily="34" charset="0"/>
              </a:rPr>
              <a:t>3.093</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Coverage: Science Citation Index Expanded (SCIE), Biological Abstracts, BIOSIS Previews, Essential Science Indicators</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Journal Homepage: </a:t>
            </a:r>
            <a:r>
              <a:rPr lang="en-US" sz="1800" b="1" dirty="0" err="1">
                <a:effectLst/>
                <a:latin typeface="Calibri" panose="020F0502020204030204" pitchFamily="34" charset="0"/>
                <a:ea typeface="Calibri" panose="020F0502020204030204" pitchFamily="34" charset="0"/>
              </a:rPr>
              <a:t>hfsp</a:t>
            </a:r>
            <a:r>
              <a:rPr lang="en-US" sz="1800" b="1" dirty="0">
                <a:effectLst/>
                <a:latin typeface="Calibri" panose="020F0502020204030204" pitchFamily="34" charset="0"/>
                <a:ea typeface="Calibri" panose="020F0502020204030204" pitchFamily="34" charset="0"/>
              </a:rPr>
              <a:t>-journal . org</a:t>
            </a:r>
            <a:endParaRPr lang="en-US" sz="1800" dirty="0">
              <a:effectLst/>
              <a:latin typeface="Calibri" panose="020F0502020204030204" pitchFamily="34" charset="0"/>
              <a:ea typeface="Calibri" panose="020F0502020204030204" pitchFamily="34" charset="0"/>
            </a:endParaRPr>
          </a:p>
          <a:p>
            <a:pPr marL="0" marR="0" indent="0">
              <a:buNone/>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When visiting our journal's website, please ensure that the URL does not contain any unnecessary spaces</a:t>
            </a:r>
            <a:r>
              <a:rPr lang="en-US" sz="1800" dirty="0">
                <a:effectLst/>
                <a:highlight>
                  <a:srgbClr val="FF0000"/>
                </a:highlight>
                <a:latin typeface="Calibri" panose="020F0502020204030204" pitchFamily="34" charset="0"/>
                <a:ea typeface="Calibri" panose="020F0502020204030204" pitchFamily="34" charset="0"/>
              </a:rPr>
              <a:t>. Instead of replying directly to this email, </a:t>
            </a:r>
            <a:r>
              <a:rPr lang="en-US" sz="1800" dirty="0">
                <a:effectLst/>
                <a:latin typeface="Calibri" panose="020F0502020204030204" pitchFamily="34" charset="0"/>
                <a:ea typeface="Calibri" panose="020F0502020204030204" pitchFamily="34" charset="0"/>
              </a:rPr>
              <a:t>we kindly ask that all inquiries be directed to the </a:t>
            </a:r>
            <a:r>
              <a:rPr lang="en-US" sz="1800" b="1" dirty="0">
                <a:effectLst/>
                <a:latin typeface="Calibri" panose="020F0502020204030204" pitchFamily="34" charset="0"/>
                <a:ea typeface="Calibri" panose="020F0502020204030204" pitchFamily="34" charset="0"/>
              </a:rPr>
              <a:t>journal's contact page</a:t>
            </a:r>
            <a:r>
              <a:rPr lang="en-US" sz="1800" dirty="0">
                <a:effectLst/>
                <a:latin typeface="Calibri" panose="020F0502020204030204" pitchFamily="34" charset="0"/>
                <a:ea typeface="Calibri" panose="020F0502020204030204" pitchFamily="34" charset="0"/>
              </a:rPr>
              <a:t>. We encourage you to submit your paper through the provided link.</a:t>
            </a:r>
          </a:p>
          <a:p>
            <a:pPr marL="0" indent="0">
              <a:buNone/>
            </a:pPr>
            <a:endParaRPr lang="en-US" dirty="0"/>
          </a:p>
        </p:txBody>
      </p:sp>
    </p:spTree>
    <p:extLst>
      <p:ext uri="{BB962C8B-B14F-4D97-AF65-F5344CB8AC3E}">
        <p14:creationId xmlns:p14="http://schemas.microsoft.com/office/powerpoint/2010/main" val="57693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B894-E8E6-BD94-E49D-A6DFCEB744D5}"/>
              </a:ext>
            </a:extLst>
          </p:cNvPr>
          <p:cNvSpPr>
            <a:spLocks noGrp="1"/>
          </p:cNvSpPr>
          <p:nvPr>
            <p:ph type="title"/>
          </p:nvPr>
        </p:nvSpPr>
        <p:spPr>
          <a:xfrm>
            <a:off x="838200" y="365126"/>
            <a:ext cx="10515600" cy="587912"/>
          </a:xfrm>
        </p:spPr>
        <p:txBody>
          <a:bodyPr>
            <a:normAutofit/>
          </a:bodyPr>
          <a:lstStyle/>
          <a:p>
            <a:r>
              <a:rPr lang="en-CA" sz="3200" b="1" dirty="0"/>
              <a:t>The address</a:t>
            </a:r>
            <a:endParaRPr lang="en-US" sz="3200" b="1" dirty="0"/>
          </a:p>
        </p:txBody>
      </p:sp>
      <p:pic>
        <p:nvPicPr>
          <p:cNvPr id="5" name="Content Placeholder 4">
            <a:extLst>
              <a:ext uri="{FF2B5EF4-FFF2-40B4-BE49-F238E27FC236}">
                <a16:creationId xmlns:a16="http://schemas.microsoft.com/office/drawing/2014/main" id="{116105FF-6435-F215-7981-F5989189EDB1}"/>
              </a:ext>
            </a:extLst>
          </p:cNvPr>
          <p:cNvPicPr>
            <a:picLocks noGrp="1" noChangeAspect="1"/>
          </p:cNvPicPr>
          <p:nvPr>
            <p:ph idx="1"/>
          </p:nvPr>
        </p:nvPicPr>
        <p:blipFill>
          <a:blip r:embed="rId3"/>
          <a:stretch>
            <a:fillRect/>
          </a:stretch>
        </p:blipFill>
        <p:spPr>
          <a:xfrm>
            <a:off x="348802" y="953038"/>
            <a:ext cx="6298825" cy="2050461"/>
          </a:xfrm>
        </p:spPr>
      </p:pic>
      <p:pic>
        <p:nvPicPr>
          <p:cNvPr id="7" name="Picture 6">
            <a:extLst>
              <a:ext uri="{FF2B5EF4-FFF2-40B4-BE49-F238E27FC236}">
                <a16:creationId xmlns:a16="http://schemas.microsoft.com/office/drawing/2014/main" id="{AAE5F254-BC10-96F3-3F6E-19572274583E}"/>
              </a:ext>
            </a:extLst>
          </p:cNvPr>
          <p:cNvPicPr>
            <a:picLocks noChangeAspect="1"/>
          </p:cNvPicPr>
          <p:nvPr/>
        </p:nvPicPr>
        <p:blipFill>
          <a:blip r:embed="rId4"/>
          <a:stretch>
            <a:fillRect/>
          </a:stretch>
        </p:blipFill>
        <p:spPr>
          <a:xfrm>
            <a:off x="5602310" y="3322725"/>
            <a:ext cx="6040191" cy="3173754"/>
          </a:xfrm>
          <a:prstGeom prst="rect">
            <a:avLst/>
          </a:prstGeom>
        </p:spPr>
      </p:pic>
    </p:spTree>
    <p:extLst>
      <p:ext uri="{BB962C8B-B14F-4D97-AF65-F5344CB8AC3E}">
        <p14:creationId xmlns:p14="http://schemas.microsoft.com/office/powerpoint/2010/main" val="92935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29FF-3B55-48FE-5563-BF0F5BEC8F61}"/>
              </a:ext>
            </a:extLst>
          </p:cNvPr>
          <p:cNvSpPr>
            <a:spLocks noGrp="1"/>
          </p:cNvSpPr>
          <p:nvPr>
            <p:ph type="title"/>
          </p:nvPr>
        </p:nvSpPr>
        <p:spPr>
          <a:xfrm>
            <a:off x="838200" y="453063"/>
            <a:ext cx="10515600" cy="577247"/>
          </a:xfrm>
        </p:spPr>
        <p:txBody>
          <a:bodyPr>
            <a:normAutofit/>
          </a:bodyPr>
          <a:lstStyle/>
          <a:p>
            <a:r>
              <a:rPr lang="en-CA" sz="3200" b="1" dirty="0"/>
              <a:t>How Does It Affect You?</a:t>
            </a:r>
            <a:endParaRPr lang="en-US" sz="3200" b="1" dirty="0"/>
          </a:p>
        </p:txBody>
      </p:sp>
      <p:sp>
        <p:nvSpPr>
          <p:cNvPr id="3" name="Content Placeholder 2">
            <a:extLst>
              <a:ext uri="{FF2B5EF4-FFF2-40B4-BE49-F238E27FC236}">
                <a16:creationId xmlns:a16="http://schemas.microsoft.com/office/drawing/2014/main" id="{7144EC87-E498-27CA-E7A9-E184B6B5F3FD}"/>
              </a:ext>
            </a:extLst>
          </p:cNvPr>
          <p:cNvSpPr>
            <a:spLocks noGrp="1"/>
          </p:cNvSpPr>
          <p:nvPr>
            <p:ph idx="1"/>
          </p:nvPr>
        </p:nvSpPr>
        <p:spPr/>
        <p:txBody>
          <a:bodyPr/>
          <a:lstStyle/>
          <a:p>
            <a:r>
              <a:rPr lang="en-CA" dirty="0"/>
              <a:t>Your Reputation</a:t>
            </a:r>
          </a:p>
          <a:p>
            <a:r>
              <a:rPr lang="en-CA" dirty="0"/>
              <a:t>Good scholarship is wasted</a:t>
            </a:r>
          </a:p>
          <a:p>
            <a:r>
              <a:rPr lang="en-CA" dirty="0"/>
              <a:t>Trust in scholarship </a:t>
            </a:r>
            <a:endParaRPr lang="en-US" dirty="0"/>
          </a:p>
        </p:txBody>
      </p:sp>
      <p:pic>
        <p:nvPicPr>
          <p:cNvPr id="5" name="Picture 4">
            <a:extLst>
              <a:ext uri="{FF2B5EF4-FFF2-40B4-BE49-F238E27FC236}">
                <a16:creationId xmlns:a16="http://schemas.microsoft.com/office/drawing/2014/main" id="{AA0503B8-2DB2-7165-F85A-E06E01AA83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687" y="1339403"/>
            <a:ext cx="5714966" cy="3312743"/>
          </a:xfrm>
          <a:prstGeom prst="rect">
            <a:avLst/>
          </a:prstGeom>
        </p:spPr>
      </p:pic>
      <p:sp>
        <p:nvSpPr>
          <p:cNvPr id="7" name="TextBox 6">
            <a:extLst>
              <a:ext uri="{FF2B5EF4-FFF2-40B4-BE49-F238E27FC236}">
                <a16:creationId xmlns:a16="http://schemas.microsoft.com/office/drawing/2014/main" id="{579EB7C4-CAE9-E0C3-289F-4F332EF90DAF}"/>
              </a:ext>
            </a:extLst>
          </p:cNvPr>
          <p:cNvSpPr txBox="1"/>
          <p:nvPr/>
        </p:nvSpPr>
        <p:spPr>
          <a:xfrm>
            <a:off x="6320687" y="4787083"/>
            <a:ext cx="4876162" cy="276999"/>
          </a:xfrm>
          <a:prstGeom prst="rect">
            <a:avLst/>
          </a:prstGeom>
          <a:noFill/>
        </p:spPr>
        <p:txBody>
          <a:bodyPr wrap="square">
            <a:spAutoFit/>
          </a:bodyPr>
          <a:lstStyle/>
          <a:p>
            <a:pPr algn="ctr"/>
            <a:r>
              <a:rPr lang="en-US" sz="1200" dirty="0"/>
              <a:t>https://commons.wikimedia.org/wiki/File:Needle_in_haystack2.jpg</a:t>
            </a:r>
          </a:p>
        </p:txBody>
      </p:sp>
    </p:spTree>
    <p:extLst>
      <p:ext uri="{BB962C8B-B14F-4D97-AF65-F5344CB8AC3E}">
        <p14:creationId xmlns:p14="http://schemas.microsoft.com/office/powerpoint/2010/main" val="254016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517C-0985-D042-075A-CCCEFCB2A4ED}"/>
              </a:ext>
            </a:extLst>
          </p:cNvPr>
          <p:cNvSpPr>
            <a:spLocks noGrp="1"/>
          </p:cNvSpPr>
          <p:nvPr>
            <p:ph type="title"/>
          </p:nvPr>
        </p:nvSpPr>
        <p:spPr>
          <a:xfrm>
            <a:off x="838200" y="365126"/>
            <a:ext cx="10515600" cy="454272"/>
          </a:xfrm>
        </p:spPr>
        <p:txBody>
          <a:bodyPr>
            <a:normAutofit fontScale="90000"/>
          </a:bodyPr>
          <a:lstStyle/>
          <a:p>
            <a:r>
              <a:rPr lang="en-CA" b="1" dirty="0"/>
              <a:t>Another Example</a:t>
            </a:r>
            <a:endParaRPr lang="en-US" b="1" dirty="0"/>
          </a:p>
        </p:txBody>
      </p:sp>
      <p:pic>
        <p:nvPicPr>
          <p:cNvPr id="5" name="Content Placeholder 4">
            <a:extLst>
              <a:ext uri="{FF2B5EF4-FFF2-40B4-BE49-F238E27FC236}">
                <a16:creationId xmlns:a16="http://schemas.microsoft.com/office/drawing/2014/main" id="{3D0606DC-FDED-978E-F935-91A52B119D89}"/>
              </a:ext>
            </a:extLst>
          </p:cNvPr>
          <p:cNvPicPr>
            <a:picLocks noGrp="1" noChangeAspect="1"/>
          </p:cNvPicPr>
          <p:nvPr>
            <p:ph idx="1"/>
          </p:nvPr>
        </p:nvPicPr>
        <p:blipFill>
          <a:blip r:embed="rId3"/>
          <a:stretch>
            <a:fillRect/>
          </a:stretch>
        </p:blipFill>
        <p:spPr>
          <a:xfrm>
            <a:off x="445711" y="923026"/>
            <a:ext cx="11338782" cy="5384566"/>
          </a:xfrm>
        </p:spPr>
      </p:pic>
    </p:spTree>
    <p:extLst>
      <p:ext uri="{BB962C8B-B14F-4D97-AF65-F5344CB8AC3E}">
        <p14:creationId xmlns:p14="http://schemas.microsoft.com/office/powerpoint/2010/main" val="382299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ECE2-A7B2-4BA5-5C85-62071AA0EB4B}"/>
              </a:ext>
            </a:extLst>
          </p:cNvPr>
          <p:cNvSpPr>
            <a:spLocks noGrp="1"/>
          </p:cNvSpPr>
          <p:nvPr>
            <p:ph type="title"/>
          </p:nvPr>
        </p:nvSpPr>
        <p:spPr>
          <a:xfrm>
            <a:off x="838200" y="365126"/>
            <a:ext cx="10515600" cy="703184"/>
          </a:xfrm>
        </p:spPr>
        <p:txBody>
          <a:bodyPr>
            <a:normAutofit/>
          </a:bodyPr>
          <a:lstStyle/>
          <a:p>
            <a:r>
              <a:rPr lang="en-CA" sz="3200" b="1" dirty="0"/>
              <a:t>Resources to Help You</a:t>
            </a:r>
            <a:endParaRPr lang="en-US" sz="3200" b="1" dirty="0"/>
          </a:p>
        </p:txBody>
      </p:sp>
      <p:sp>
        <p:nvSpPr>
          <p:cNvPr id="3" name="Content Placeholder 2">
            <a:extLst>
              <a:ext uri="{FF2B5EF4-FFF2-40B4-BE49-F238E27FC236}">
                <a16:creationId xmlns:a16="http://schemas.microsoft.com/office/drawing/2014/main" id="{92E19D69-6328-6DBE-3479-75320AA0D7BF}"/>
              </a:ext>
            </a:extLst>
          </p:cNvPr>
          <p:cNvSpPr>
            <a:spLocks noGrp="1"/>
          </p:cNvSpPr>
          <p:nvPr>
            <p:ph idx="1"/>
          </p:nvPr>
        </p:nvSpPr>
        <p:spPr>
          <a:xfrm>
            <a:off x="838199" y="1004935"/>
            <a:ext cx="10749197" cy="5172028"/>
          </a:xfrm>
        </p:spPr>
        <p:txBody>
          <a:bodyPr>
            <a:normAutofit fontScale="92500" lnSpcReduction="10000"/>
          </a:bodyPr>
          <a:lstStyle/>
          <a:p>
            <a:r>
              <a:rPr lang="en-CA" sz="3200" dirty="0">
                <a:hlinkClick r:id="rId3"/>
              </a:rPr>
              <a:t>Predatory Publishers</a:t>
            </a:r>
            <a:endParaRPr lang="en-CA" sz="3200" dirty="0"/>
          </a:p>
          <a:p>
            <a:r>
              <a:rPr lang="en-CA" sz="3200" dirty="0"/>
              <a:t>Citation Metrics/Journal Analytics</a:t>
            </a:r>
          </a:p>
          <a:p>
            <a:pPr lvl="1"/>
            <a:r>
              <a:rPr lang="en-CA" sz="2800" dirty="0"/>
              <a:t>Cabell’s </a:t>
            </a:r>
            <a:r>
              <a:rPr lang="en-CA" sz="2800" dirty="0" err="1"/>
              <a:t>Journalytics</a:t>
            </a:r>
            <a:r>
              <a:rPr lang="en-CA" sz="2800" dirty="0"/>
              <a:t> </a:t>
            </a:r>
            <a:r>
              <a:rPr lang="en-CA" sz="2800" dirty="0">
                <a:hlinkClick r:id="rId4"/>
              </a:rPr>
              <a:t>Journal Selection Policy</a:t>
            </a:r>
            <a:endParaRPr lang="en-CA" sz="2800" dirty="0"/>
          </a:p>
          <a:p>
            <a:pPr lvl="1"/>
            <a:r>
              <a:rPr lang="en-CA" sz="2800" dirty="0">
                <a:hlinkClick r:id="rId5"/>
              </a:rPr>
              <a:t>Journal Citation Reports </a:t>
            </a:r>
            <a:r>
              <a:rPr lang="en-CA" sz="2800" dirty="0"/>
              <a:t>(Impact Factor - Web of Science)</a:t>
            </a:r>
          </a:p>
          <a:p>
            <a:pPr lvl="1"/>
            <a:r>
              <a:rPr lang="en-CA" sz="2800" dirty="0">
                <a:hlinkClick r:id="rId6"/>
              </a:rPr>
              <a:t>Sources in Scopus</a:t>
            </a:r>
            <a:r>
              <a:rPr lang="en-CA" sz="2800" dirty="0"/>
              <a:t> (Sources – </a:t>
            </a:r>
            <a:r>
              <a:rPr lang="en-CA" sz="2800" dirty="0" err="1"/>
              <a:t>SCIMago</a:t>
            </a:r>
            <a:r>
              <a:rPr lang="en-CA" sz="2800" dirty="0"/>
              <a:t>, SNIP, </a:t>
            </a:r>
            <a:r>
              <a:rPr lang="en-CA" sz="2800" dirty="0" err="1"/>
              <a:t>CiteScore</a:t>
            </a:r>
            <a:r>
              <a:rPr lang="en-CA" sz="2800" dirty="0"/>
              <a:t>)</a:t>
            </a:r>
          </a:p>
          <a:p>
            <a:r>
              <a:rPr lang="en-CA" sz="3200" dirty="0" err="1">
                <a:hlinkClick r:id="rId7"/>
              </a:rPr>
              <a:t>Ulrichsweb</a:t>
            </a:r>
            <a:r>
              <a:rPr lang="en-CA" sz="3200" dirty="0"/>
              <a:t> (to check for the right URL, history, ISSN, indexing information, etc)</a:t>
            </a:r>
          </a:p>
          <a:p>
            <a:r>
              <a:rPr lang="en-CA" sz="3200" dirty="0"/>
              <a:t>OPEN ACCESS</a:t>
            </a:r>
          </a:p>
          <a:p>
            <a:pPr lvl="1"/>
            <a:r>
              <a:rPr lang="en-CA" sz="2800" dirty="0"/>
              <a:t>DOAJ </a:t>
            </a:r>
            <a:r>
              <a:rPr lang="en-CA" sz="2800" dirty="0">
                <a:hlinkClick r:id="rId8"/>
              </a:rPr>
              <a:t>http://doaj.org/</a:t>
            </a:r>
            <a:endParaRPr lang="en-CA" sz="2800" dirty="0"/>
          </a:p>
          <a:p>
            <a:pPr lvl="1"/>
            <a:r>
              <a:rPr lang="en-CA" sz="2800" dirty="0"/>
              <a:t> OASPA </a:t>
            </a:r>
            <a:r>
              <a:rPr lang="en-CA" sz="2800" dirty="0">
                <a:hlinkClick r:id="rId9"/>
              </a:rPr>
              <a:t>http://oaspa.org/</a:t>
            </a:r>
            <a:r>
              <a:rPr lang="en-CA" sz="2800" dirty="0"/>
              <a:t> </a:t>
            </a:r>
          </a:p>
          <a:p>
            <a:pPr lvl="1"/>
            <a:r>
              <a:rPr lang="en-CA" sz="2800" dirty="0"/>
              <a:t> SHERPA </a:t>
            </a:r>
            <a:r>
              <a:rPr lang="en-CA" sz="2800" dirty="0">
                <a:hlinkClick r:id="rId10"/>
              </a:rPr>
              <a:t>https://www.sherpa.ac.uk/romeo/</a:t>
            </a:r>
            <a:r>
              <a:rPr lang="en-CA" sz="2800" dirty="0"/>
              <a:t> </a:t>
            </a:r>
          </a:p>
          <a:p>
            <a:r>
              <a:rPr lang="en-CA" sz="3200" dirty="0"/>
              <a:t>COPE </a:t>
            </a:r>
            <a:r>
              <a:rPr lang="en-CA" sz="3200" dirty="0">
                <a:hlinkClick r:id="rId11"/>
              </a:rPr>
              <a:t>https://publicationethics.org/</a:t>
            </a:r>
            <a:r>
              <a:rPr lang="en-CA" sz="3200" dirty="0"/>
              <a:t> </a:t>
            </a:r>
          </a:p>
          <a:p>
            <a:pPr lvl="1"/>
            <a:endParaRPr lang="en-CA" sz="2800" dirty="0"/>
          </a:p>
          <a:p>
            <a:pPr marL="457200" lvl="1" indent="0">
              <a:buNone/>
            </a:pPr>
            <a:endParaRPr lang="en-CA" sz="2800" dirty="0"/>
          </a:p>
        </p:txBody>
      </p:sp>
    </p:spTree>
    <p:extLst>
      <p:ext uri="{BB962C8B-B14F-4D97-AF65-F5344CB8AC3E}">
        <p14:creationId xmlns:p14="http://schemas.microsoft.com/office/powerpoint/2010/main" val="2048842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TotalTime>
  <Words>798</Words>
  <Application>Microsoft Office PowerPoint</Application>
  <PresentationFormat>Widescreen</PresentationFormat>
  <Paragraphs>75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Identifying Predatory Publishers</vt:lpstr>
      <vt:lpstr>How to Identify Them or Warning Signs (Maybe!)</vt:lpstr>
      <vt:lpstr>More Warning Signs (Maybe!)</vt:lpstr>
      <vt:lpstr>Example</vt:lpstr>
      <vt:lpstr>Example</vt:lpstr>
      <vt:lpstr>The address</vt:lpstr>
      <vt:lpstr>How Does It Affect You?</vt:lpstr>
      <vt:lpstr>Another Example</vt:lpstr>
      <vt:lpstr>Resources to Help You</vt:lpstr>
      <vt:lpstr>Thank you and Contact Information</vt:lpstr>
    </vt:vector>
  </TitlesOfParts>
  <Company>University of Saskatchewan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Predatory Publishers</dc:title>
  <dc:creator>Kumaran, Maha</dc:creator>
  <cp:lastModifiedBy>Kumaran, Maha</cp:lastModifiedBy>
  <cp:revision>3</cp:revision>
  <cp:lastPrinted>2024-04-03T19:10:45Z</cp:lastPrinted>
  <dcterms:created xsi:type="dcterms:W3CDTF">2024-03-21T18:26:37Z</dcterms:created>
  <dcterms:modified xsi:type="dcterms:W3CDTF">2024-04-04T17:41:44Z</dcterms:modified>
</cp:coreProperties>
</file>